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1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161-360A-49BB-978E-7698CCFCE8F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C0F-F982-4242-BC95-88606ABD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3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161-360A-49BB-978E-7698CCFCE8F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C0F-F982-4242-BC95-88606ABD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40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161-360A-49BB-978E-7698CCFCE8F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C0F-F982-4242-BC95-88606ABD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6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161-360A-49BB-978E-7698CCFCE8F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C0F-F982-4242-BC95-88606ABD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8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161-360A-49BB-978E-7698CCFCE8F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C0F-F982-4242-BC95-88606ABD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161-360A-49BB-978E-7698CCFCE8F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C0F-F982-4242-BC95-88606ABD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3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161-360A-49BB-978E-7698CCFCE8F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C0F-F982-4242-BC95-88606ABD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3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161-360A-49BB-978E-7698CCFCE8F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C0F-F982-4242-BC95-88606ABD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7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161-360A-49BB-978E-7698CCFCE8F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C0F-F982-4242-BC95-88606ABD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3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161-360A-49BB-978E-7698CCFCE8F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C0F-F982-4242-BC95-88606ABD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8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161-360A-49BB-978E-7698CCFCE8F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C0F-F982-4242-BC95-88606ABD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62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0161-360A-49BB-978E-7698CCFCE8F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9C0F-F982-4242-BC95-88606ABD0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72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План-конспект внеурочного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Внутришкольная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олимпиада по швейному делу»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01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6"/>
    </mc:Choice>
    <mc:Fallback>
      <p:transition spd="slow" advTm="5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Организационный этап: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Обратить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внимание учащихся на их внешний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Вступительные слова учителя по швейному делу: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Здравствуйте, старшеклассники! Сегодня мы проводим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внутришкольную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олимпиаду по швейному делу с целью определения лучшего портного среди вас.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Внутришкольная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олимпиада пройдет в два этапа, в двух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мастерских Теоретический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 (раздает тестовое задание):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Вы отвечаете на вопросы в тестах. Отмечаете кружочком правильные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77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40"/>
    </mc:Choice>
    <mc:Fallback>
      <p:transition spd="slow" advTm="8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Тестовое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200" dirty="0">
                <a:solidFill>
                  <a:srgbClr val="0070C0"/>
                </a:solidFill>
              </a:rPr>
              <a:t>Основные рабочие профессии швейного производства:</a:t>
            </a:r>
          </a:p>
          <a:p>
            <a:r>
              <a:rPr lang="ru-RU" sz="2200" dirty="0">
                <a:solidFill>
                  <a:srgbClr val="0070C0"/>
                </a:solidFill>
              </a:rPr>
              <a:t> </a:t>
            </a:r>
          </a:p>
          <a:p>
            <a:pPr lvl="0"/>
            <a:r>
              <a:rPr lang="ru-RU" sz="2200" dirty="0">
                <a:solidFill>
                  <a:srgbClr val="0070C0"/>
                </a:solidFill>
              </a:rPr>
              <a:t>а</a:t>
            </a:r>
            <a:r>
              <a:rPr lang="ru-RU" sz="2200" dirty="0" smtClean="0">
                <a:solidFill>
                  <a:srgbClr val="0070C0"/>
                </a:solidFill>
              </a:rPr>
              <a:t>) портной</a:t>
            </a:r>
            <a:r>
              <a:rPr lang="ru-RU" sz="2200" dirty="0">
                <a:solidFill>
                  <a:srgbClr val="0070C0"/>
                </a:solidFill>
              </a:rPr>
              <a:t>					е) дворник</a:t>
            </a:r>
          </a:p>
          <a:p>
            <a:pPr lvl="0"/>
            <a:r>
              <a:rPr lang="ru-RU" sz="2200" dirty="0" smtClean="0">
                <a:solidFill>
                  <a:srgbClr val="0070C0"/>
                </a:solidFill>
              </a:rPr>
              <a:t>б) утюжильщик</a:t>
            </a:r>
            <a:r>
              <a:rPr lang="ru-RU" sz="2200" dirty="0">
                <a:solidFill>
                  <a:srgbClr val="0070C0"/>
                </a:solidFill>
              </a:rPr>
              <a:t>				ж) дантист</a:t>
            </a:r>
          </a:p>
          <a:p>
            <a:pPr lvl="0"/>
            <a:r>
              <a:rPr lang="ru-RU" sz="2200" dirty="0" smtClean="0">
                <a:solidFill>
                  <a:srgbClr val="0070C0"/>
                </a:solidFill>
              </a:rPr>
              <a:t>в) пекарь</a:t>
            </a:r>
            <a:r>
              <a:rPr lang="ru-RU" sz="2200" dirty="0">
                <a:solidFill>
                  <a:srgbClr val="0070C0"/>
                </a:solidFill>
              </a:rPr>
              <a:t>					з) обмеловщик</a:t>
            </a:r>
          </a:p>
          <a:p>
            <a:pPr lvl="0"/>
            <a:r>
              <a:rPr lang="ru-RU" sz="2200" dirty="0" smtClean="0">
                <a:solidFill>
                  <a:srgbClr val="0070C0"/>
                </a:solidFill>
              </a:rPr>
              <a:t>г) </a:t>
            </a:r>
            <a:r>
              <a:rPr lang="ru-RU" sz="2200" dirty="0" err="1" smtClean="0">
                <a:solidFill>
                  <a:srgbClr val="0070C0"/>
                </a:solidFill>
              </a:rPr>
              <a:t>лекалист</a:t>
            </a:r>
            <a:r>
              <a:rPr lang="ru-RU" sz="2200" dirty="0">
                <a:solidFill>
                  <a:srgbClr val="0070C0"/>
                </a:solidFill>
              </a:rPr>
              <a:t>					и) швея-мотористка</a:t>
            </a:r>
          </a:p>
          <a:p>
            <a:pPr lvl="0"/>
            <a:r>
              <a:rPr lang="ru-RU" sz="2200" dirty="0" smtClean="0">
                <a:solidFill>
                  <a:srgbClr val="0070C0"/>
                </a:solidFill>
              </a:rPr>
              <a:t>д) раскройщик</a:t>
            </a:r>
            <a:r>
              <a:rPr lang="ru-RU" sz="2200" dirty="0">
                <a:solidFill>
                  <a:srgbClr val="0070C0"/>
                </a:solidFill>
              </a:rPr>
              <a:t>				</a:t>
            </a:r>
            <a:r>
              <a:rPr lang="ru-RU" sz="2200" dirty="0" smtClean="0">
                <a:solidFill>
                  <a:srgbClr val="0070C0"/>
                </a:solidFill>
              </a:rPr>
              <a:t>к</a:t>
            </a:r>
            <a:r>
              <a:rPr lang="ru-RU" sz="2200" dirty="0">
                <a:solidFill>
                  <a:srgbClr val="0070C0"/>
                </a:solidFill>
              </a:rPr>
              <a:t>) уборщик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04864"/>
            <a:ext cx="1872208" cy="2496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46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22"/>
    </mc:Choice>
    <mc:Fallback>
      <p:transition spd="slow" advTm="7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швейном цехе: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производят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пошив изделий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производят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чистку вещей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читают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книги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г) вяжут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носки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2571750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364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0"/>
    </mc:Choice>
    <mc:Fallback>
      <p:transition spd="slow" advTm="5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отделочном цехе: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производят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влажно-тепловую обработку изделий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производят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разбраковку швейных изделий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выворачивают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наизнанку швейные изделия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г) производят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примерку швейных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изделий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80928"/>
            <a:ext cx="2376264" cy="31683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457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6"/>
    </mc:Choice>
    <mc:Fallback>
      <p:transition spd="slow" advTm="5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Подписать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какое переплетение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6194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6" y="2564904"/>
            <a:ext cx="63627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81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80"/>
    </mc:Choice>
    <mc:Fallback>
      <p:transition spd="slow" advTm="5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Какими инструментами выполняют чистку и смазку швейной машины: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кисточкой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газовым баллончиком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масленкой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рукой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веником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сливочным маслом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г) баллончиком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машинным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маслом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52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14"/>
    </mc:Choice>
    <mc:Fallback>
      <p:transition spd="slow" advTm="5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Инструментами для ручных швейных работ являются: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иголки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ж) резец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булавки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з) ножницы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прищепки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и) щипцы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г) зацепки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к) скрепки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д) сантиметровая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лента		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нитки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е) безмен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м)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наперсток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93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33"/>
    </mc:Choice>
    <mc:Fallback>
      <p:transition spd="slow" advTm="5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Какие существуют силуэты в одежде: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прилегающий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прямой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вставной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г) запашной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д) свободный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е) полуприлегающий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ж) трапециевидный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25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45"/>
    </mc:Choice>
    <mc:Fallback>
      <p:transition spd="slow" advTm="9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Отметить существующие виды рукавов: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распашной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г)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втачной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реглан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приштопанный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цельнокроеный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25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6"/>
    </mc:Choice>
    <mc:Fallback>
      <p:transition spd="slow" advTm="6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Отметить правильное название складок: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ребристые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встречные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заутюженные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г) односторонние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д) завалившиеся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е) невидимые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ж) мягкие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91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33"/>
    </mc:Choice>
    <mc:Fallback>
      <p:transition spd="slow" advTm="6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Внутришкольная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олимпиада «Лучший портной» среди 9 – 10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Закрепление профессиональных навыков старшеклассников по швейному делу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33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26"/>
    </mc:Choice>
    <mc:Fallback>
      <p:transition spd="slow" advTm="6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Отметить нужные обозначения мерок для пошива юбки: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г)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Дю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д)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Штр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е)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Увс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44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9"/>
    </mc:Choice>
    <mc:Fallback>
      <p:transition spd="slow" advTm="4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Учащиеся сдают тесты и переходят в швейную мастерскую №2 для проведения второго этапа мероприятия.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рассказывает исторические сведения: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Плечевая одежда берет начало от первобытных плащей-шкур. Через тысячелетия одежда видоизменилась и стала представлять собой несколько кусков ткани, которые не сшивались, а драпировались на человеческой фигуре.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Оборачивая плоским куском ткани человека, присборивая ткань или закладывая складки на выпуклых местах фигуры, высекая лишнее, получают пространственную оболочку, одевающую фигуру. Такой способ конструирования называют – муляжным. В настоящее время он используется при создании новых оригинальных конструкций одежды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59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72"/>
    </mc:Choice>
    <mc:Fallback>
      <p:transition spd="slow" advTm="1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выполнения задания проводится инструктаж по технике безопасности при работе с колющими и режущими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предметами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25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9"/>
    </mc:Choice>
    <mc:Fallback>
      <p:transition spd="slow" advTm="6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Используя предоставленное оборудование, сконструировать муляжным способом плечевое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изделие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78" y="2708920"/>
            <a:ext cx="2808312" cy="3744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843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92"/>
    </mc:Choice>
    <mc:Fallback>
      <p:transition spd="slow" advTm="9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Силуэт – свободный, прямой,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трапециевидный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44924"/>
            <a:ext cx="2295255" cy="3060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32302"/>
            <a:ext cx="2304722" cy="3072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2268252" cy="3024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962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31"/>
    </mc:Choice>
    <mc:Fallback>
      <p:transition spd="slow" advTm="7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Фасон – цельнокроеный, отрезной по линии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талии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2067694" cy="2756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26260"/>
            <a:ext cx="2042166" cy="2722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92225"/>
            <a:ext cx="2047532" cy="2730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905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8"/>
    </mc:Choice>
    <mc:Fallback>
      <p:transition spd="slow" advTm="8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 – сочетание цветов, соответствующих цветовому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кругу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Использовать приемы: вырезать, отрезать, заложить складки при помощи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булавок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508"/>
            <a:ext cx="2170902" cy="2887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01008"/>
            <a:ext cx="2160240" cy="2880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744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33"/>
    </mc:Choice>
    <mc:Fallback>
      <p:transition spd="slow" advTm="8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итогам тестов и практического задания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внутришкольная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комиссия олимпиады определяет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победителя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участникам вручаются медали по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внутришкольной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олимпиаде-2017, а победителю – диплом победителя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внутришкольной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олимпиады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6951"/>
            <a:ext cx="1998223" cy="2664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6951"/>
            <a:ext cx="4824536" cy="36184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843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78"/>
    </mc:Choice>
    <mc:Fallback>
      <p:transition spd="slow" advTm="10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создать оптимальные условия для развития у учащихся желания участвовать в трудовом процессе и создавать что-то новое своими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руками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создать условия для проявления познавательной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создать атмосферу доброжелательности к участникам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внутришкольной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олимпиады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создать «ситуацию успеха» для каждого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учащегося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92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18"/>
    </mc:Choice>
    <mc:Fallback>
      <p:transition spd="slow" advTm="12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Развивающие задачи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развивать устойчивость внимания путем выполнения различных видов самостоятельной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развивать психические функции памяти, внимания 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развивать мыслительную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7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19"/>
    </mc:Choice>
    <mc:Fallback>
      <p:transition spd="slow" advTm="12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 задачи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воспитывать нравственные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качества: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трудолюбие,</a:t>
            </a: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терпение,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усидчивость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воспитывать желание выполнять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</a:p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качественно,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добросовестно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49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38"/>
    </mc:Choice>
    <mc:Fallback>
      <p:transition spd="slow" advTm="20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мероприятия: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комбинированный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 организации деятельности учащихся: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индивидуальная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проведения: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мастерская №1, мастерская №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47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5"/>
    </mc:Choice>
    <mc:Fallback>
      <p:transition spd="slow" advTm="6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Мастерская 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Оборудование мастерской №1 (для проведения тестового задания):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стол, стул, ручки, листы с тестовым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2088232" cy="288032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09" y="1535336"/>
            <a:ext cx="2160240" cy="2880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62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74"/>
    </mc:Choice>
    <mc:Fallback>
      <p:transition spd="slow" advTm="9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Мастерская 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мастерской №2 (для проведения практического задания):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стол, стул, ручки, игольницы, булавки, ножницы, портновский мел, сантиметровая лента, различного цвета отрезы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тканей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1809154" cy="225013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24" y="1844824"/>
            <a:ext cx="1815966" cy="223224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23" y="1859840"/>
            <a:ext cx="1800201" cy="2217232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86" y="1886944"/>
            <a:ext cx="1801177" cy="2190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400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66"/>
    </mc:Choice>
    <mc:Fallback>
      <p:transition spd="slow" advTm="11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25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78"/>
    </mc:Choice>
    <mc:Fallback>
      <p:transition spd="slow" advTm="4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|1.3|1.2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|1.2|1|1|0.8|0.8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4|1.9|1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1.6|1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9|0.9|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|2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1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6|1.6|2.1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|2.6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|2.3|2.3|2.4|2.5|2.6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4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5|1.3|1.1|1.1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518</Words>
  <Application>Microsoft Office PowerPoint</Application>
  <PresentationFormat>Экран (4:3)</PresentationFormat>
  <Paragraphs>124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План-конспект внеурочного мероприятия </vt:lpstr>
      <vt:lpstr>Презентация PowerPoint</vt:lpstr>
      <vt:lpstr>Задачи</vt:lpstr>
      <vt:lpstr>Развивающие задачи:</vt:lpstr>
      <vt:lpstr>Воспитательные задачи:</vt:lpstr>
      <vt:lpstr>Презентация PowerPoint</vt:lpstr>
      <vt:lpstr>Мастерская №1</vt:lpstr>
      <vt:lpstr>Мастерская №2</vt:lpstr>
      <vt:lpstr>Ход мероприятия</vt:lpstr>
      <vt:lpstr>Презентация PowerPoint</vt:lpstr>
      <vt:lpstr>Тестовое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Практическое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Тимур</dc:creator>
  <cp:lastModifiedBy>Тимур</cp:lastModifiedBy>
  <cp:revision>52</cp:revision>
  <dcterms:created xsi:type="dcterms:W3CDTF">2001-12-31T23:00:28Z</dcterms:created>
  <dcterms:modified xsi:type="dcterms:W3CDTF">2002-01-01T01:19:45Z</dcterms:modified>
</cp:coreProperties>
</file>